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1" r:id="rId3"/>
    <p:sldId id="262" r:id="rId4"/>
    <p:sldId id="276" r:id="rId5"/>
    <p:sldId id="260" r:id="rId6"/>
    <p:sldId id="263" r:id="rId7"/>
    <p:sldId id="265" r:id="rId8"/>
    <p:sldId id="266" r:id="rId9"/>
    <p:sldId id="264" r:id="rId10"/>
    <p:sldId id="267" r:id="rId11"/>
    <p:sldId id="268" r:id="rId12"/>
    <p:sldId id="269" r:id="rId13"/>
    <p:sldId id="27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85" autoAdjust="0"/>
    <p:restoredTop sz="94660"/>
  </p:normalViewPr>
  <p:slideViewPr>
    <p:cSldViewPr>
      <p:cViewPr>
        <p:scale>
          <a:sx n="76" d="100"/>
          <a:sy n="76" d="100"/>
        </p:scale>
        <p:origin x="-1440" y="21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C277BA-1108-404E-AAD3-8DA4B303B799}" type="datetimeFigureOut">
              <a:rPr lang="en-US" smtClean="0"/>
              <a:t>10-Feb-16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FF7F50-9B44-42D0-A019-C9BFEA0224B9}" type="slidenum">
              <a:rPr lang="en-US" smtClean="0"/>
              <a:t>‹#›</a:t>
            </a:fld>
            <a:endParaRPr lang="en-US"/>
          </a:p>
        </p:txBody>
      </p:sp>
    </p:spTree>
    <p:extLst>
      <p:ext uri="{BB962C8B-B14F-4D97-AF65-F5344CB8AC3E}">
        <p14:creationId xmlns:p14="http://schemas.microsoft.com/office/powerpoint/2010/main" val="3445232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10-Feb-16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10-Feb-16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10-Feb-16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10-Feb-16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10-Feb-16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10-Feb-16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10-Feb-16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10-Feb-16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10-Feb-16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10-Feb-16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10-Feb-16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10-Feb-16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6600" smtClean="0"/>
              <a:t>ENDOCRINE PATHOLOGY </a:t>
            </a:r>
            <a:r>
              <a:rPr lang="en-US" sz="6600" dirty="0" smtClean="0"/>
              <a:t>Cases</a:t>
            </a:r>
            <a:endParaRPr lang="en-US" sz="6600"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40751993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3</a:t>
            </a:r>
            <a:endParaRPr lang="en-US" dirty="0"/>
          </a:p>
        </p:txBody>
      </p:sp>
      <p:sp>
        <p:nvSpPr>
          <p:cNvPr id="3" name="Content Placeholder 2"/>
          <p:cNvSpPr>
            <a:spLocks noGrp="1"/>
          </p:cNvSpPr>
          <p:nvPr>
            <p:ph idx="1"/>
          </p:nvPr>
        </p:nvSpPr>
        <p:spPr>
          <a:xfrm>
            <a:off x="457200" y="1447800"/>
            <a:ext cx="8229600" cy="4678363"/>
          </a:xfrm>
        </p:spPr>
        <p:txBody>
          <a:bodyPr>
            <a:normAutofit lnSpcReduction="10000"/>
          </a:bodyPr>
          <a:lstStyle/>
          <a:p>
            <a:pPr algn="just"/>
            <a:r>
              <a:rPr lang="en-US" dirty="0"/>
              <a:t>A 35-year-old man develops severe headaches and is found to have a </a:t>
            </a:r>
            <a:r>
              <a:rPr lang="en-US" dirty="0" smtClean="0"/>
              <a:t>blood pressure </a:t>
            </a:r>
            <a:r>
              <a:rPr lang="en-US" dirty="0"/>
              <a:t>of 200/120 mm Hg. He also notes anxiety, palpitations, and </a:t>
            </a:r>
            <a:r>
              <a:rPr lang="en-US" dirty="0" smtClean="0"/>
              <a:t>sweating. He </a:t>
            </a:r>
            <a:r>
              <a:rPr lang="en-US" dirty="0"/>
              <a:t>has been in good health and has had normal blood pressure </a:t>
            </a:r>
            <a:r>
              <a:rPr lang="en-US" dirty="0" smtClean="0"/>
              <a:t>readings on several occasions. Further evaluation reveals a </a:t>
            </a:r>
            <a:r>
              <a:rPr lang="en-US" dirty="0"/>
              <a:t>left suprarenal mass that subsequently is removed. Grossly, it appeared </a:t>
            </a:r>
            <a:r>
              <a:rPr lang="en-US" dirty="0" smtClean="0"/>
              <a:t>well circumscribed, dusky red brown with areas of hemorrhage. </a:t>
            </a:r>
            <a:endParaRPr lang="en-US" dirty="0"/>
          </a:p>
        </p:txBody>
      </p:sp>
    </p:spTree>
    <p:extLst>
      <p:ext uri="{BB962C8B-B14F-4D97-AF65-F5344CB8AC3E}">
        <p14:creationId xmlns:p14="http://schemas.microsoft.com/office/powerpoint/2010/main" val="26811225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Gross picture</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73626" y="1600200"/>
            <a:ext cx="739674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97311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mtClean="0"/>
              <a:t>M/E</a:t>
            </a:r>
            <a:endParaRPr lang="en-US"/>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371600"/>
            <a:ext cx="822960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52554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43000"/>
            <a:ext cx="8229600" cy="5486400"/>
          </a:xfrm>
        </p:spPr>
        <p:txBody>
          <a:bodyPr>
            <a:normAutofit lnSpcReduction="10000"/>
          </a:bodyPr>
          <a:lstStyle/>
          <a:p>
            <a:r>
              <a:rPr lang="en-US" b="1" dirty="0" smtClean="0"/>
              <a:t>What is the most likely diagnosis?</a:t>
            </a:r>
          </a:p>
          <a:p>
            <a:endParaRPr lang="en-US" dirty="0"/>
          </a:p>
          <a:p>
            <a:r>
              <a:rPr lang="en-US" b="1" dirty="0" smtClean="0"/>
              <a:t>Describe the characteristic microscopic findings of this </a:t>
            </a:r>
            <a:r>
              <a:rPr lang="en-US" b="1" dirty="0" smtClean="0"/>
              <a:t>tumor?</a:t>
            </a:r>
          </a:p>
          <a:p>
            <a:endParaRPr lang="en-US" b="1" dirty="0" smtClean="0"/>
          </a:p>
          <a:p>
            <a:r>
              <a:rPr lang="en-US" b="1" dirty="0" smtClean="0"/>
              <a:t>What is the cause of hypertension in this case?</a:t>
            </a:r>
          </a:p>
          <a:p>
            <a:endParaRPr lang="en-US" b="1" dirty="0" smtClean="0"/>
          </a:p>
          <a:p>
            <a:r>
              <a:rPr lang="en-US" b="1" dirty="0" smtClean="0"/>
              <a:t>Mention the types of MEN syndrome with which this tumor is associated?</a:t>
            </a:r>
            <a:endParaRPr lang="en-US" b="1" dirty="0"/>
          </a:p>
        </p:txBody>
      </p:sp>
    </p:spTree>
    <p:extLst>
      <p:ext uri="{BB962C8B-B14F-4D97-AF65-F5344CB8AC3E}">
        <p14:creationId xmlns:p14="http://schemas.microsoft.com/office/powerpoint/2010/main" val="1977093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1</a:t>
            </a:r>
            <a:endParaRPr lang="en-US" dirty="0"/>
          </a:p>
        </p:txBody>
      </p:sp>
      <p:sp>
        <p:nvSpPr>
          <p:cNvPr id="3" name="Content Placeholder 2"/>
          <p:cNvSpPr>
            <a:spLocks noGrp="1"/>
          </p:cNvSpPr>
          <p:nvPr>
            <p:ph idx="1"/>
          </p:nvPr>
        </p:nvSpPr>
        <p:spPr/>
        <p:txBody>
          <a:bodyPr>
            <a:normAutofit lnSpcReduction="10000"/>
          </a:bodyPr>
          <a:lstStyle/>
          <a:p>
            <a:r>
              <a:rPr lang="en-US" dirty="0"/>
              <a:t>20-year-old female presented with increasing enlargement and discomfort in her neck together with palpitation, weight loss and heat intolerance. Physical examination revealed tachycardia, exophthalmos and palpable diffuse, symmetrical enlargement in the region of the thyroid gland.  Thyroid function tests revealed low TSH level with high T3 and T4 and positive anti-TSH receptor antibodies. </a:t>
            </a:r>
          </a:p>
        </p:txBody>
      </p:sp>
    </p:spTree>
    <p:extLst>
      <p:ext uri="{BB962C8B-B14F-4D97-AF65-F5344CB8AC3E}">
        <p14:creationId xmlns:p14="http://schemas.microsoft.com/office/powerpoint/2010/main" val="883744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Gross picture</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0865" y="1600200"/>
            <a:ext cx="776226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34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M/E</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775"/>
            <a:ext cx="7344544"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57200" y="1600200"/>
            <a:ext cx="8229600" cy="4724400"/>
          </a:xfrm>
        </p:spPr>
        <p:txBody>
          <a:bodyPr/>
          <a:lstStyle/>
          <a:p>
            <a:endParaRPr lang="en-US" dirty="0"/>
          </a:p>
        </p:txBody>
      </p:sp>
    </p:spTree>
    <p:extLst>
      <p:ext uri="{BB962C8B-B14F-4D97-AF65-F5344CB8AC3E}">
        <p14:creationId xmlns:p14="http://schemas.microsoft.com/office/powerpoint/2010/main" val="7207778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a:t/>
            </a:r>
            <a:br>
              <a:rPr lang="en-US" dirty="0"/>
            </a:br>
            <a:endParaRPr lang="en-US" dirty="0"/>
          </a:p>
        </p:txBody>
      </p:sp>
      <p:sp>
        <p:nvSpPr>
          <p:cNvPr id="3" name="Content Placeholder 2"/>
          <p:cNvSpPr>
            <a:spLocks noGrp="1"/>
          </p:cNvSpPr>
          <p:nvPr>
            <p:ph idx="1"/>
          </p:nvPr>
        </p:nvSpPr>
        <p:spPr>
          <a:xfrm>
            <a:off x="457200" y="762000"/>
            <a:ext cx="8305800" cy="5715000"/>
          </a:xfrm>
        </p:spPr>
        <p:txBody>
          <a:bodyPr>
            <a:normAutofit fontScale="92500"/>
          </a:bodyPr>
          <a:lstStyle/>
          <a:p>
            <a:endParaRPr lang="en-US" dirty="0"/>
          </a:p>
          <a:p>
            <a:r>
              <a:rPr lang="en-US" b="1" dirty="0" smtClean="0"/>
              <a:t>What is the most probable diagnosis in this case? </a:t>
            </a:r>
            <a:endParaRPr lang="en-US" b="1" dirty="0" smtClean="0"/>
          </a:p>
          <a:p>
            <a:pPr marL="0" indent="0">
              <a:buNone/>
            </a:pPr>
            <a:endParaRPr lang="en-US" b="1" dirty="0"/>
          </a:p>
          <a:p>
            <a:r>
              <a:rPr lang="en-US" b="1" dirty="0" smtClean="0"/>
              <a:t>Mention the name of autoantibody which is responsible for this condition?</a:t>
            </a:r>
          </a:p>
          <a:p>
            <a:endParaRPr lang="en-US" b="1" dirty="0" smtClean="0"/>
          </a:p>
          <a:p>
            <a:r>
              <a:rPr lang="en-US" b="1" dirty="0" smtClean="0"/>
              <a:t>Mention the important gross features?</a:t>
            </a:r>
            <a:endParaRPr lang="en-US" b="1" dirty="0" smtClean="0"/>
          </a:p>
          <a:p>
            <a:pPr marL="0" indent="0">
              <a:buNone/>
            </a:pPr>
            <a:r>
              <a:rPr lang="en-US" b="1" dirty="0" smtClean="0"/>
              <a:t> </a:t>
            </a:r>
            <a:endParaRPr lang="en-US" b="1" dirty="0"/>
          </a:p>
          <a:p>
            <a:r>
              <a:rPr lang="en-US" b="1" dirty="0" smtClean="0"/>
              <a:t>Mention the important microscopic features and identify the feature marked with an arrow?</a:t>
            </a:r>
            <a:endParaRPr lang="en-US" b="1" dirty="0"/>
          </a:p>
        </p:txBody>
      </p:sp>
    </p:spTree>
    <p:extLst>
      <p:ext uri="{BB962C8B-B14F-4D97-AF65-F5344CB8AC3E}">
        <p14:creationId xmlns:p14="http://schemas.microsoft.com/office/powerpoint/2010/main" val="11326474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2</a:t>
            </a:r>
            <a:endParaRPr lang="en-US" dirty="0"/>
          </a:p>
        </p:txBody>
      </p:sp>
      <p:sp>
        <p:nvSpPr>
          <p:cNvPr id="3" name="Content Placeholder 2"/>
          <p:cNvSpPr>
            <a:spLocks noGrp="1"/>
          </p:cNvSpPr>
          <p:nvPr>
            <p:ph idx="1"/>
          </p:nvPr>
        </p:nvSpPr>
        <p:spPr/>
        <p:txBody>
          <a:bodyPr>
            <a:normAutofit lnSpcReduction="10000"/>
          </a:bodyPr>
          <a:lstStyle/>
          <a:p>
            <a:r>
              <a:rPr lang="en-US" b="1" dirty="0"/>
              <a:t> </a:t>
            </a:r>
            <a:r>
              <a:rPr lang="en-US" dirty="0"/>
              <a:t>40-year-old female presented with a large, painless swelling in her neck. She also complained of fatigue, weight gain and increased sensitivity to cold. On examination, her thyroid was diffusively enlarged and had a rubbery consistency.  Thyroid function tests revealed high TSH level with low T3 and T4, positive anti-thyroglobulin antibodies and anti-thyroid peroxidase antibodies. Subtotal thyroidectomy was performed.  </a:t>
            </a:r>
          </a:p>
        </p:txBody>
      </p:sp>
    </p:spTree>
    <p:extLst>
      <p:ext uri="{BB962C8B-B14F-4D97-AF65-F5344CB8AC3E}">
        <p14:creationId xmlns:p14="http://schemas.microsoft.com/office/powerpoint/2010/main" val="1318318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Gross appearance</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413468"/>
            <a:ext cx="7391400" cy="4849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2137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M/E</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295400"/>
            <a:ext cx="80772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4265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447800"/>
            <a:ext cx="8229600" cy="4678363"/>
          </a:xfrm>
        </p:spPr>
        <p:txBody>
          <a:bodyPr>
            <a:normAutofit/>
          </a:bodyPr>
          <a:lstStyle/>
          <a:p>
            <a:pPr lvl="0"/>
            <a:r>
              <a:rPr lang="en-US" b="1" dirty="0"/>
              <a:t>What is the most likely diagnosis</a:t>
            </a:r>
            <a:r>
              <a:rPr lang="en-US" b="1" dirty="0" smtClean="0"/>
              <a:t>?</a:t>
            </a:r>
            <a:endParaRPr lang="en-US" dirty="0"/>
          </a:p>
          <a:p>
            <a:pPr marL="0" indent="0">
              <a:buNone/>
            </a:pPr>
            <a:r>
              <a:rPr lang="en-US" dirty="0"/>
              <a:t> </a:t>
            </a:r>
          </a:p>
          <a:p>
            <a:pPr lvl="0"/>
            <a:r>
              <a:rPr lang="en-US" b="1" dirty="0"/>
              <a:t>Mention </a:t>
            </a:r>
            <a:r>
              <a:rPr lang="en-US" b="1" dirty="0" smtClean="0"/>
              <a:t>the </a:t>
            </a:r>
            <a:r>
              <a:rPr lang="en-US" b="1" u="sng" dirty="0"/>
              <a:t>microscopic features</a:t>
            </a:r>
            <a:r>
              <a:rPr lang="en-US" b="1" dirty="0"/>
              <a:t> that would support your diagnosis</a:t>
            </a:r>
            <a:endParaRPr lang="en-US" dirty="0"/>
          </a:p>
          <a:p>
            <a:pPr marL="0" indent="0">
              <a:buNone/>
            </a:pPr>
            <a:endParaRPr lang="en-US" dirty="0"/>
          </a:p>
          <a:p>
            <a:pPr lvl="0"/>
            <a:r>
              <a:rPr lang="en-US" b="1" dirty="0"/>
              <a:t>Enumerate </a:t>
            </a:r>
            <a:r>
              <a:rPr lang="en-US" b="1" dirty="0" smtClean="0"/>
              <a:t>other types </a:t>
            </a:r>
            <a:r>
              <a:rPr lang="en-US" b="1" dirty="0"/>
              <a:t>of thyroiditis? </a:t>
            </a:r>
            <a:endParaRPr lang="en-US" dirty="0"/>
          </a:p>
          <a:p>
            <a:endParaRPr lang="en-US" dirty="0"/>
          </a:p>
        </p:txBody>
      </p:sp>
    </p:spTree>
    <p:extLst>
      <p:ext uri="{BB962C8B-B14F-4D97-AF65-F5344CB8AC3E}">
        <p14:creationId xmlns:p14="http://schemas.microsoft.com/office/powerpoint/2010/main" val="36657176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TotalTime>
  <Words>185</Words>
  <Application>Microsoft Office PowerPoint</Application>
  <PresentationFormat>On-screen Show (4:3)</PresentationFormat>
  <Paragraphs>34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ENDOCRINE PATHOLOGY Cases</vt:lpstr>
      <vt:lpstr>Case 1</vt:lpstr>
      <vt:lpstr>Gross picture</vt:lpstr>
      <vt:lpstr>M/E</vt:lpstr>
      <vt:lpstr> </vt:lpstr>
      <vt:lpstr>Case 2</vt:lpstr>
      <vt:lpstr>Gross appearance</vt:lpstr>
      <vt:lpstr>M/E</vt:lpstr>
      <vt:lpstr>PowerPoint Presentation</vt:lpstr>
      <vt:lpstr>Case 3</vt:lpstr>
      <vt:lpstr>Gross picture</vt:lpstr>
      <vt:lpstr>M/E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 Cases</dc:title>
  <dc:creator>Eman Enan</dc:creator>
  <cp:lastModifiedBy>Wasif Ali Khan</cp:lastModifiedBy>
  <cp:revision>48</cp:revision>
  <dcterms:created xsi:type="dcterms:W3CDTF">2006-08-16T00:00:00Z</dcterms:created>
  <dcterms:modified xsi:type="dcterms:W3CDTF">2016-02-10T08:35:59Z</dcterms:modified>
</cp:coreProperties>
</file>